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 id="2147483822" r:id="rId2"/>
  </p:sldMasterIdLst>
  <p:sldIdLst>
    <p:sldId id="256" r:id="rId3"/>
    <p:sldId id="257" r:id="rId4"/>
    <p:sldId id="259" r:id="rId5"/>
    <p:sldId id="258" r:id="rId6"/>
    <p:sldId id="260" r:id="rId7"/>
    <p:sldId id="261" r:id="rId8"/>
    <p:sldId id="262" r:id="rId9"/>
    <p:sldId id="263" r:id="rId10"/>
    <p:sldId id="271" r:id="rId11"/>
    <p:sldId id="272" r:id="rId12"/>
    <p:sldId id="273" r:id="rId13"/>
    <p:sldId id="274" r:id="rId14"/>
    <p:sldId id="275" r:id="rId15"/>
    <p:sldId id="276" r:id="rId16"/>
    <p:sldId id="277" r:id="rId17"/>
    <p:sldId id="27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8/24/2021</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‹nr.›</a:t>
            </a:fld>
            <a:endParaRPr lang="en-US"/>
          </a:p>
        </p:txBody>
      </p:sp>
    </p:spTree>
    <p:extLst>
      <p:ext uri="{BB962C8B-B14F-4D97-AF65-F5344CB8AC3E}">
        <p14:creationId xmlns:p14="http://schemas.microsoft.com/office/powerpoint/2010/main" val="1123640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CD31F4-64FA-4BA0-9498-67783267A8C8}" type="slidenum">
              <a:rPr lang="en-US" smtClean="0"/>
              <a:t>‹nr.›</a:t>
            </a:fld>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t>8/24/2021</a:t>
            </a:fld>
            <a:endParaRPr lang="en-US" dirty="0"/>
          </a:p>
        </p:txBody>
      </p:sp>
    </p:spTree>
    <p:extLst>
      <p:ext uri="{BB962C8B-B14F-4D97-AF65-F5344CB8AC3E}">
        <p14:creationId xmlns:p14="http://schemas.microsoft.com/office/powerpoint/2010/main" val="3428331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4158835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294593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26184761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77608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4228340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487702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504707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2306559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2496756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615085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470045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451102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654665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1565572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72345051-2045-45DA-935E-2E3CA1A69ADC}" type="datetimeFigureOut">
              <a:rPr lang="en-US" smtClean="0"/>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7CD31F4-64FA-4BA0-9498-67783267A8C8}" type="slidenum">
              <a:rPr lang="en-US" smtClean="0"/>
              <a:t>‹nr.›</a:t>
            </a:fld>
            <a:endParaRPr lang="en-US" dirty="0"/>
          </a:p>
        </p:txBody>
      </p:sp>
    </p:spTree>
    <p:extLst>
      <p:ext uri="{BB962C8B-B14F-4D97-AF65-F5344CB8AC3E}">
        <p14:creationId xmlns:p14="http://schemas.microsoft.com/office/powerpoint/2010/main" val="218207652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8/24/2021</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‹nr.›</a:t>
            </a:fld>
            <a:endParaRPr lang="en-US"/>
          </a:p>
        </p:txBody>
      </p:sp>
    </p:spTree>
    <p:extLst>
      <p:ext uri="{BB962C8B-B14F-4D97-AF65-F5344CB8AC3E}">
        <p14:creationId xmlns:p14="http://schemas.microsoft.com/office/powerpoint/2010/main" val="921204601"/>
      </p:ext>
    </p:extLst>
  </p:cSld>
  <p:clrMap bg1="lt1" tx1="dk1" bg2="lt2" tx2="dk2" accent1="accent1" accent2="accent2" accent3="accent3" accent4="accent4" accent5="accent5" accent6="accent6" hlink="hlink" folHlink="folHlink"/>
  <p:sldLayoutIdLst>
    <p:sldLayoutId id="2147483698" r:id="rId1"/>
  </p:sldLayoutIdLst>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C04E684-10F4-4CC3-A0B9-F03AA7BE37CF}" type="datetimeFigureOut">
              <a:rPr lang="en-US" smtClean="0"/>
              <a:t>8/24/2021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845F5A-061D-4825-9AE9-D7794091C6CF}" type="slidenum">
              <a:rPr lang="en-US" smtClean="0"/>
              <a:t>‹nr.›</a:t>
            </a:fld>
            <a:endParaRPr lang="en-US"/>
          </a:p>
        </p:txBody>
      </p:sp>
    </p:spTree>
    <p:extLst>
      <p:ext uri="{BB962C8B-B14F-4D97-AF65-F5344CB8AC3E}">
        <p14:creationId xmlns:p14="http://schemas.microsoft.com/office/powerpoint/2010/main" val="2020128046"/>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0F83EE-CDFE-44CF-B79B-9CCF18713CFF}"/>
              </a:ext>
            </a:extLst>
          </p:cNvPr>
          <p:cNvSpPr>
            <a:spLocks noGrp="1"/>
          </p:cNvSpPr>
          <p:nvPr>
            <p:ph type="ctrTitle"/>
          </p:nvPr>
        </p:nvSpPr>
        <p:spPr>
          <a:xfrm>
            <a:off x="609601" y="4385066"/>
            <a:ext cx="10923638" cy="1317643"/>
          </a:xfrm>
        </p:spPr>
        <p:txBody>
          <a:bodyPr>
            <a:normAutofit/>
          </a:bodyPr>
          <a:lstStyle/>
          <a:p>
            <a:pPr algn="l"/>
            <a:r>
              <a:rPr lang="nl-NL"/>
              <a:t>Les 3 klassenmanagement</a:t>
            </a:r>
          </a:p>
        </p:txBody>
      </p:sp>
      <p:sp>
        <p:nvSpPr>
          <p:cNvPr id="3" name="Ondertitel 2">
            <a:extLst>
              <a:ext uri="{FF2B5EF4-FFF2-40B4-BE49-F238E27FC236}">
                <a16:creationId xmlns:a16="http://schemas.microsoft.com/office/drawing/2014/main" id="{9F5B1980-2630-4AD8-8AB5-A0A87A5EAF37}"/>
              </a:ext>
            </a:extLst>
          </p:cNvPr>
          <p:cNvSpPr>
            <a:spLocks noGrp="1"/>
          </p:cNvSpPr>
          <p:nvPr>
            <p:ph type="subTitle" idx="1"/>
          </p:nvPr>
        </p:nvSpPr>
        <p:spPr>
          <a:xfrm>
            <a:off x="609600" y="5702709"/>
            <a:ext cx="10923638" cy="521109"/>
          </a:xfrm>
        </p:spPr>
        <p:txBody>
          <a:bodyPr>
            <a:normAutofit/>
          </a:bodyPr>
          <a:lstStyle/>
          <a:p>
            <a:pPr algn="l"/>
            <a:r>
              <a:rPr lang="nl-NL" dirty="0"/>
              <a:t>00PWB</a:t>
            </a:r>
          </a:p>
        </p:txBody>
      </p:sp>
      <p:sp>
        <p:nvSpPr>
          <p:cNvPr id="10" name="Rectangle 9">
            <a:extLst>
              <a:ext uri="{FF2B5EF4-FFF2-40B4-BE49-F238E27FC236}">
                <a16:creationId xmlns:a16="http://schemas.microsoft.com/office/drawing/2014/main" id="{4F71A406-3CB7-4E4D-B434-24E6AA4F39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17723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pic>
        <p:nvPicPr>
          <p:cNvPr id="4" name="Picture 3">
            <a:extLst>
              <a:ext uri="{FF2B5EF4-FFF2-40B4-BE49-F238E27FC236}">
                <a16:creationId xmlns:a16="http://schemas.microsoft.com/office/drawing/2014/main" id="{D496CD80-036C-4623-8C74-EC739BE34258}"/>
              </a:ext>
            </a:extLst>
          </p:cNvPr>
          <p:cNvPicPr>
            <a:picLocks noChangeAspect="1"/>
          </p:cNvPicPr>
          <p:nvPr/>
        </p:nvPicPr>
        <p:blipFill rotWithShape="1">
          <a:blip r:embed="rId2"/>
          <a:srcRect r="9433" b="2"/>
          <a:stretch/>
        </p:blipFill>
        <p:spPr>
          <a:xfrm>
            <a:off x="20" y="3"/>
            <a:ext cx="6050260" cy="4091667"/>
          </a:xfrm>
          <a:prstGeom prst="rect">
            <a:avLst/>
          </a:prstGeom>
        </p:spPr>
      </p:pic>
      <p:pic>
        <p:nvPicPr>
          <p:cNvPr id="5" name="Afbeelding 4">
            <a:extLst>
              <a:ext uri="{FF2B5EF4-FFF2-40B4-BE49-F238E27FC236}">
                <a16:creationId xmlns:a16="http://schemas.microsoft.com/office/drawing/2014/main" id="{15F5D840-833F-48A7-A010-4420CA4C56EF}"/>
              </a:ext>
            </a:extLst>
          </p:cNvPr>
          <p:cNvPicPr>
            <a:picLocks noChangeAspect="1"/>
          </p:cNvPicPr>
          <p:nvPr/>
        </p:nvPicPr>
        <p:blipFill rotWithShape="1">
          <a:blip r:embed="rId3"/>
          <a:srcRect r="16837" b="-1"/>
          <a:stretch/>
        </p:blipFill>
        <p:spPr>
          <a:xfrm>
            <a:off x="6141719" y="-683"/>
            <a:ext cx="6050280" cy="4092348"/>
          </a:xfrm>
          <a:prstGeom prst="rect">
            <a:avLst/>
          </a:prstGeom>
        </p:spPr>
      </p:pic>
    </p:spTree>
    <p:extLst>
      <p:ext uri="{BB962C8B-B14F-4D97-AF65-F5344CB8AC3E}">
        <p14:creationId xmlns:p14="http://schemas.microsoft.com/office/powerpoint/2010/main" val="21358242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4A2CF68D-5052-44D3-88CB-7D004DCBFBA0}"/>
              </a:ext>
            </a:extLst>
          </p:cNvPr>
          <p:cNvSpPr txBox="1"/>
          <p:nvPr/>
        </p:nvSpPr>
        <p:spPr>
          <a:xfrm>
            <a:off x="704850" y="990600"/>
            <a:ext cx="9820317" cy="4524315"/>
          </a:xfrm>
          <a:prstGeom prst="rect">
            <a:avLst/>
          </a:prstGeom>
          <a:noFill/>
        </p:spPr>
        <p:txBody>
          <a:bodyPr wrap="none" rtlCol="0">
            <a:spAutoFit/>
          </a:bodyPr>
          <a:lstStyle/>
          <a:p>
            <a:r>
              <a:rPr lang="nl-NL" sz="3600" b="1" dirty="0"/>
              <a:t>Werken in hoeken</a:t>
            </a:r>
          </a:p>
          <a:p>
            <a:endParaRPr lang="nl-NL" sz="3600" b="1" dirty="0"/>
          </a:p>
          <a:p>
            <a:pPr marL="342900" indent="-342900">
              <a:buFont typeface="Arial" panose="020B0604020202020204" pitchFamily="34" charset="0"/>
              <a:buChar char="•"/>
            </a:pPr>
            <a:r>
              <a:rPr lang="nl-NL" sz="2400" dirty="0"/>
              <a:t>Kinderen kunnen gericht spelend ontwikkelen</a:t>
            </a:r>
          </a:p>
          <a:p>
            <a:pPr marL="342900" indent="-342900">
              <a:buFont typeface="Arial" panose="020B0604020202020204" pitchFamily="34" charset="0"/>
              <a:buChar char="•"/>
            </a:pPr>
            <a:r>
              <a:rPr lang="nl-NL" sz="2400" dirty="0"/>
              <a:t>Hoeken moeten uitdagen en prikkelen</a:t>
            </a:r>
          </a:p>
          <a:p>
            <a:pPr marL="342900" indent="-342900">
              <a:buFont typeface="Arial" panose="020B0604020202020204" pitchFamily="34" charset="0"/>
              <a:buChar char="•"/>
            </a:pPr>
            <a:r>
              <a:rPr lang="nl-NL" sz="2400" dirty="0"/>
              <a:t>Kinderen leren samenwerken/samen spelen in hoeken</a:t>
            </a:r>
          </a:p>
          <a:p>
            <a:pPr marL="342900" indent="-342900">
              <a:buFont typeface="Arial" panose="020B0604020202020204" pitchFamily="34" charset="0"/>
              <a:buChar char="•"/>
            </a:pPr>
            <a:endParaRPr lang="nl-NL" sz="2400" dirty="0"/>
          </a:p>
          <a:p>
            <a:pPr marL="342900" indent="-342900">
              <a:buFont typeface="Arial" panose="020B0604020202020204" pitchFamily="34" charset="0"/>
              <a:buChar char="•"/>
            </a:pPr>
            <a:r>
              <a:rPr lang="nl-NL" sz="2400" dirty="0"/>
              <a:t>Je moet goed nadenken bij het inrichten van hoeken:</a:t>
            </a:r>
          </a:p>
          <a:p>
            <a:pPr marL="342900" indent="-342900">
              <a:buFont typeface="Arial" panose="020B0604020202020204" pitchFamily="34" charset="0"/>
              <a:buChar char="•"/>
            </a:pPr>
            <a:r>
              <a:rPr lang="nl-NL" sz="2400" dirty="0"/>
              <a:t>Wat je wilt dat ze leren</a:t>
            </a:r>
          </a:p>
          <a:p>
            <a:pPr marL="342900" indent="-342900">
              <a:buFont typeface="Arial" panose="020B0604020202020204" pitchFamily="34" charset="0"/>
              <a:buChar char="•"/>
            </a:pPr>
            <a:r>
              <a:rPr lang="nl-NL" sz="2400" dirty="0"/>
              <a:t>Hoe je ze kunt uitdagen</a:t>
            </a:r>
          </a:p>
          <a:p>
            <a:pPr marL="342900" indent="-342900">
              <a:buFont typeface="Arial" panose="020B0604020202020204" pitchFamily="34" charset="0"/>
              <a:buChar char="•"/>
            </a:pPr>
            <a:r>
              <a:rPr lang="nl-NL" sz="2400" dirty="0"/>
              <a:t>Je moet hoeken regelmatig veranderen</a:t>
            </a:r>
          </a:p>
          <a:p>
            <a:pPr marL="342900" indent="-342900">
              <a:buFont typeface="Arial" panose="020B0604020202020204" pitchFamily="34" charset="0"/>
              <a:buChar char="•"/>
            </a:pPr>
            <a:r>
              <a:rPr lang="nl-NL" sz="2400" dirty="0"/>
              <a:t>Bewaak dat kinderen niet altijd dezelfde hoeken kiezen (planbord)</a:t>
            </a:r>
          </a:p>
        </p:txBody>
      </p:sp>
    </p:spTree>
    <p:extLst>
      <p:ext uri="{BB962C8B-B14F-4D97-AF65-F5344CB8AC3E}">
        <p14:creationId xmlns:p14="http://schemas.microsoft.com/office/powerpoint/2010/main" val="2262155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C435BB64-8FB8-43E2-B27F-C56DC27E3994}"/>
              </a:ext>
            </a:extLst>
          </p:cNvPr>
          <p:cNvSpPr txBox="1"/>
          <p:nvPr/>
        </p:nvSpPr>
        <p:spPr>
          <a:xfrm>
            <a:off x="1209674" y="823912"/>
            <a:ext cx="7686676" cy="2923877"/>
          </a:xfrm>
          <a:prstGeom prst="rect">
            <a:avLst/>
          </a:prstGeom>
          <a:noFill/>
        </p:spPr>
        <p:txBody>
          <a:bodyPr wrap="square" rtlCol="0">
            <a:spAutoFit/>
          </a:bodyPr>
          <a:lstStyle/>
          <a:p>
            <a:r>
              <a:rPr lang="nl-NL" sz="3200" b="1" dirty="0"/>
              <a:t>Tafelgroepen</a:t>
            </a:r>
          </a:p>
          <a:p>
            <a:endParaRPr lang="nl-NL" sz="3200" dirty="0"/>
          </a:p>
          <a:p>
            <a:pPr marL="342900" indent="-342900">
              <a:buFont typeface="Arial" panose="020B0604020202020204" pitchFamily="34" charset="0"/>
              <a:buChar char="•"/>
            </a:pPr>
            <a:r>
              <a:rPr lang="nl-NL" sz="2400" dirty="0"/>
              <a:t>Samenstelling: heterogeen</a:t>
            </a:r>
          </a:p>
          <a:p>
            <a:pPr marL="342900" indent="-342900">
              <a:buFont typeface="Arial" panose="020B0604020202020204" pitchFamily="34" charset="0"/>
              <a:buChar char="•"/>
            </a:pPr>
            <a:r>
              <a:rPr lang="nl-NL" sz="2400" dirty="0"/>
              <a:t>Rekening houden met voorkeuren van kinderen</a:t>
            </a:r>
          </a:p>
          <a:p>
            <a:pPr marL="342900" indent="-342900">
              <a:buFont typeface="Arial" panose="020B0604020202020204" pitchFamily="34" charset="0"/>
              <a:buChar char="•"/>
            </a:pPr>
            <a:r>
              <a:rPr lang="nl-NL" sz="2400" dirty="0"/>
              <a:t>Rekening houden met samenwerking en concentratie van de kinderen</a:t>
            </a:r>
          </a:p>
          <a:p>
            <a:pPr marL="342900" indent="-342900">
              <a:buFont typeface="Arial" panose="020B0604020202020204" pitchFamily="34" charset="0"/>
              <a:buChar char="•"/>
            </a:pPr>
            <a:r>
              <a:rPr lang="nl-NL" sz="2400" dirty="0"/>
              <a:t>Niet te vaak wisselen, niet onverwacht wisselen</a:t>
            </a:r>
          </a:p>
        </p:txBody>
      </p:sp>
      <p:pic>
        <p:nvPicPr>
          <p:cNvPr id="1026" name="Picture 2" descr="De indeling van de tafelgroepjes | Juffie.com">
            <a:extLst>
              <a:ext uri="{FF2B5EF4-FFF2-40B4-BE49-F238E27FC236}">
                <a16:creationId xmlns:a16="http://schemas.microsoft.com/office/drawing/2014/main" id="{2983E25B-1B5E-4BFD-823F-3CB0F308FB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080" y="4088448"/>
            <a:ext cx="3739515" cy="2301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9835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B8AC0439-B1A6-4B66-9AC7-F3F79AAC0380}"/>
              </a:ext>
            </a:extLst>
          </p:cNvPr>
          <p:cNvSpPr txBox="1"/>
          <p:nvPr/>
        </p:nvSpPr>
        <p:spPr>
          <a:xfrm>
            <a:off x="742950" y="797510"/>
            <a:ext cx="9228808" cy="5262979"/>
          </a:xfrm>
          <a:prstGeom prst="rect">
            <a:avLst/>
          </a:prstGeom>
          <a:noFill/>
        </p:spPr>
        <p:txBody>
          <a:bodyPr wrap="none" rtlCol="0">
            <a:spAutoFit/>
          </a:bodyPr>
          <a:lstStyle/>
          <a:p>
            <a:r>
              <a:rPr lang="nl-NL" sz="3600" b="1" dirty="0"/>
              <a:t>Wisselmomenten</a:t>
            </a:r>
          </a:p>
          <a:p>
            <a:endParaRPr lang="nl-NL" sz="3600" b="1" dirty="0"/>
          </a:p>
          <a:p>
            <a:pPr marL="342900" indent="-342900">
              <a:buFont typeface="Arial" panose="020B0604020202020204" pitchFamily="34" charset="0"/>
              <a:buChar char="•"/>
            </a:pPr>
            <a:r>
              <a:rPr lang="nl-NL" sz="2400" dirty="0"/>
              <a:t>Altijd moment van onrust</a:t>
            </a:r>
          </a:p>
          <a:p>
            <a:pPr marL="342900" indent="-342900">
              <a:buFont typeface="Arial" panose="020B0604020202020204" pitchFamily="34" charset="0"/>
              <a:buChar char="•"/>
            </a:pPr>
            <a:r>
              <a:rPr lang="nl-NL" sz="2400" dirty="0"/>
              <a:t>Goed over nadenken in je voorbereiding</a:t>
            </a:r>
          </a:p>
          <a:p>
            <a:pPr marL="342900" indent="-342900">
              <a:buFont typeface="Arial" panose="020B0604020202020204" pitchFamily="34" charset="0"/>
              <a:buChar char="•"/>
            </a:pPr>
            <a:r>
              <a:rPr lang="nl-NL" sz="2400" dirty="0"/>
              <a:t>Denk na over wat er </a:t>
            </a:r>
            <a:r>
              <a:rPr lang="nl-NL" sz="2400" b="1" dirty="0"/>
              <a:t>precies</a:t>
            </a:r>
            <a:r>
              <a:rPr lang="nl-NL" sz="2400" dirty="0"/>
              <a:t> moet gebeuren</a:t>
            </a:r>
          </a:p>
          <a:p>
            <a:pPr marL="342900" indent="-342900">
              <a:buFont typeface="Arial" panose="020B0604020202020204" pitchFamily="34" charset="0"/>
              <a:buChar char="•"/>
            </a:pPr>
            <a:r>
              <a:rPr lang="nl-NL" sz="2400" dirty="0"/>
              <a:t>Denk na over de </a:t>
            </a:r>
            <a:r>
              <a:rPr lang="nl-NL" sz="2400" b="1" dirty="0"/>
              <a:t>taakverdeling (let goed op hoe je leerkracht</a:t>
            </a:r>
          </a:p>
          <a:p>
            <a:r>
              <a:rPr lang="nl-NL" sz="2400" b="1" dirty="0"/>
              <a:t>    dit organiseert)</a:t>
            </a:r>
          </a:p>
          <a:p>
            <a:pPr marL="342900" indent="-342900">
              <a:buFont typeface="Arial" panose="020B0604020202020204" pitchFamily="34" charset="0"/>
              <a:buChar char="•"/>
            </a:pPr>
            <a:r>
              <a:rPr lang="nl-NL" sz="2400" dirty="0"/>
              <a:t>Zorg voor een duidelijk en ordelijk </a:t>
            </a:r>
            <a:r>
              <a:rPr lang="nl-NL" sz="2400" b="1" dirty="0"/>
              <a:t>startmoment</a:t>
            </a:r>
          </a:p>
          <a:p>
            <a:pPr marL="342900" indent="-342900">
              <a:buFont typeface="Arial" panose="020B0604020202020204" pitchFamily="34" charset="0"/>
              <a:buChar char="•"/>
            </a:pPr>
            <a:endParaRPr lang="nl-NL" sz="2400" b="1" dirty="0"/>
          </a:p>
          <a:p>
            <a:r>
              <a:rPr lang="nl-NL" sz="2400" b="1" dirty="0"/>
              <a:t>Opruimen: dit vinden kinderen moeilijk!</a:t>
            </a:r>
          </a:p>
          <a:p>
            <a:pPr marL="342900" indent="-342900">
              <a:buFont typeface="Arial" panose="020B0604020202020204" pitchFamily="34" charset="0"/>
              <a:buChar char="•"/>
            </a:pPr>
            <a:r>
              <a:rPr lang="nl-NL" sz="2400" dirty="0"/>
              <a:t>Vertel concreet wat ze moeten doen</a:t>
            </a:r>
          </a:p>
          <a:p>
            <a:pPr marL="342900" indent="-342900">
              <a:buFont typeface="Arial" panose="020B0604020202020204" pitchFamily="34" charset="0"/>
              <a:buChar char="•"/>
            </a:pPr>
            <a:r>
              <a:rPr lang="nl-NL" sz="2400" dirty="0"/>
              <a:t>Zorg voor een duidelijk opruimsysteem</a:t>
            </a:r>
          </a:p>
          <a:p>
            <a:pPr marL="342900" indent="-342900">
              <a:buFont typeface="Arial" panose="020B0604020202020204" pitchFamily="34" charset="0"/>
              <a:buChar char="•"/>
            </a:pPr>
            <a:r>
              <a:rPr lang="nl-NL" sz="2400" dirty="0"/>
              <a:t>Geef complimenten!</a:t>
            </a:r>
          </a:p>
        </p:txBody>
      </p:sp>
    </p:spTree>
    <p:extLst>
      <p:ext uri="{BB962C8B-B14F-4D97-AF65-F5344CB8AC3E}">
        <p14:creationId xmlns:p14="http://schemas.microsoft.com/office/powerpoint/2010/main" val="810261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A62A12BB-36D4-49AF-98DD-4EEC6FA8B65D}"/>
              </a:ext>
            </a:extLst>
          </p:cNvPr>
          <p:cNvSpPr txBox="1"/>
          <p:nvPr/>
        </p:nvSpPr>
        <p:spPr>
          <a:xfrm>
            <a:off x="542925" y="838200"/>
            <a:ext cx="10687541" cy="4524315"/>
          </a:xfrm>
          <a:prstGeom prst="rect">
            <a:avLst/>
          </a:prstGeom>
          <a:noFill/>
        </p:spPr>
        <p:txBody>
          <a:bodyPr wrap="none" rtlCol="0">
            <a:spAutoFit/>
          </a:bodyPr>
          <a:lstStyle/>
          <a:p>
            <a:r>
              <a:rPr lang="nl-NL" sz="3600" b="1" dirty="0"/>
              <a:t>Kring oefenen</a:t>
            </a:r>
          </a:p>
          <a:p>
            <a:endParaRPr lang="nl-NL" sz="3600" b="1" dirty="0"/>
          </a:p>
          <a:p>
            <a:r>
              <a:rPr lang="nl-NL" sz="3600" b="1" dirty="0"/>
              <a:t>1. Geef opdracht om een kring te maken</a:t>
            </a:r>
          </a:p>
          <a:p>
            <a:r>
              <a:rPr lang="nl-NL" sz="3600" b="1" dirty="0"/>
              <a:t>2. Laat iedereen vertellen welk beroep één van </a:t>
            </a:r>
          </a:p>
          <a:p>
            <a:r>
              <a:rPr lang="nl-NL" sz="3600" b="1" dirty="0"/>
              <a:t>    zijn ouders heeft</a:t>
            </a:r>
          </a:p>
          <a:p>
            <a:r>
              <a:rPr lang="nl-NL" sz="3600" b="1" dirty="0"/>
              <a:t>3. Lees een prentenboek voor</a:t>
            </a:r>
          </a:p>
          <a:p>
            <a:r>
              <a:rPr lang="nl-NL" sz="3600" b="1" dirty="0"/>
              <a:t>4. Doe een kringspelletje</a:t>
            </a:r>
          </a:p>
          <a:p>
            <a:r>
              <a:rPr lang="nl-NL" sz="3600" b="1" dirty="0"/>
              <a:t>5. Sluit de kring af</a:t>
            </a:r>
          </a:p>
        </p:txBody>
      </p:sp>
    </p:spTree>
    <p:extLst>
      <p:ext uri="{BB962C8B-B14F-4D97-AF65-F5344CB8AC3E}">
        <p14:creationId xmlns:p14="http://schemas.microsoft.com/office/powerpoint/2010/main" val="1692866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2CE2A1F0-56F8-48A4-B6C9-29DB68FF475F}"/>
              </a:ext>
            </a:extLst>
          </p:cNvPr>
          <p:cNvSpPr/>
          <p:nvPr/>
        </p:nvSpPr>
        <p:spPr>
          <a:xfrm>
            <a:off x="228600" y="1695093"/>
            <a:ext cx="9401175" cy="4247317"/>
          </a:xfrm>
          <a:prstGeom prst="rect">
            <a:avLst/>
          </a:prstGeom>
        </p:spPr>
        <p:txBody>
          <a:bodyPr wrap="square">
            <a:spAutoFit/>
          </a:bodyPr>
          <a:lstStyle/>
          <a:p>
            <a:r>
              <a:rPr lang="nl-NL" dirty="0"/>
              <a:t>Leg uit en bespreek met je praktijkbegeleider hoe jij een veilig pedagogisch klimaat kunt bevorderen. Doe dit in een elevatorpitch van maximaal 5 minuten. </a:t>
            </a:r>
          </a:p>
          <a:p>
            <a:r>
              <a:rPr lang="nl-NL" dirty="0"/>
              <a:t>Tip: bekijk de link, zie Bronnen.</a:t>
            </a:r>
          </a:p>
          <a:p>
            <a:endParaRPr lang="nl-NL" dirty="0"/>
          </a:p>
          <a:p>
            <a:r>
              <a:rPr lang="nl-NL" dirty="0"/>
              <a:t> 1. Geef in het gesprek met je begeleider aan met welk gedrag jij een positieve houding laat zien. Maak daarbij gebruik van de theorie over het kennisaspect ‘de student heeft kennis en inzicht in belang en waarde van (het stimuleren van) de ontwikkeling van het kind en van haar eigen rol hierin’.</a:t>
            </a:r>
          </a:p>
          <a:p>
            <a:endParaRPr lang="nl-NL" dirty="0"/>
          </a:p>
          <a:p>
            <a:r>
              <a:rPr lang="nl-NL" dirty="0"/>
              <a:t>2. Bespreek daarnaast hoe jij op een methodische manier ervoor kunt zorgen dat ieder kind aandacht van je krijgt. </a:t>
            </a:r>
          </a:p>
          <a:p>
            <a:endParaRPr lang="nl-NL" dirty="0"/>
          </a:p>
          <a:p>
            <a:r>
              <a:rPr lang="nl-NL" dirty="0"/>
              <a:t>3. Bespreek hoe jij ervoor zorgt dat ieder kind zich houdt aan de afspraken en regels, die bij jou in de groep (klas) gelden. Wat vraagt dit van jou als (gespecialiseerd) pedagogisch medewerker of onderwijsassistent? Denk hierbij aan eerlijkheid en gelijke kansen. </a:t>
            </a:r>
          </a:p>
        </p:txBody>
      </p:sp>
      <p:sp>
        <p:nvSpPr>
          <p:cNvPr id="3" name="Rechthoek 2">
            <a:extLst>
              <a:ext uri="{FF2B5EF4-FFF2-40B4-BE49-F238E27FC236}">
                <a16:creationId xmlns:a16="http://schemas.microsoft.com/office/drawing/2014/main" id="{2F80DBEC-3BA4-421C-B45D-7931878DB610}"/>
              </a:ext>
            </a:extLst>
          </p:cNvPr>
          <p:cNvSpPr/>
          <p:nvPr/>
        </p:nvSpPr>
        <p:spPr>
          <a:xfrm>
            <a:off x="141263" y="453925"/>
            <a:ext cx="8526693" cy="923330"/>
          </a:xfrm>
          <a:prstGeom prst="rect">
            <a:avLst/>
          </a:prstGeom>
          <a:noFill/>
        </p:spPr>
        <p:txBody>
          <a:bodyPr wrap="none" lIns="91440" tIns="45720" rIns="91440" bIns="45720">
            <a:spAutoFit/>
          </a:bodyPr>
          <a:lstStyle/>
          <a:p>
            <a:pPr algn="ctr"/>
            <a:r>
              <a:rPr lang="nl-NL" sz="5400" b="0" cap="none" spc="0" dirty="0">
                <a:ln w="0"/>
                <a:solidFill>
                  <a:schemeClr val="tx1"/>
                </a:solidFill>
                <a:effectLst>
                  <a:outerShdw blurRad="38100" dist="19050" dir="2700000" algn="tl" rotWithShape="0">
                    <a:schemeClr val="dk1">
                      <a:alpha val="40000"/>
                    </a:schemeClr>
                  </a:outerShdw>
                </a:effectLst>
              </a:rPr>
              <a:t>Opdracht 2 (oefenexamen)</a:t>
            </a:r>
          </a:p>
        </p:txBody>
      </p:sp>
    </p:spTree>
    <p:extLst>
      <p:ext uri="{BB962C8B-B14F-4D97-AF65-F5344CB8AC3E}">
        <p14:creationId xmlns:p14="http://schemas.microsoft.com/office/powerpoint/2010/main" val="3826922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CEC8229F-FB65-4467-A9F1-0F850372E8DB}"/>
              </a:ext>
            </a:extLst>
          </p:cNvPr>
          <p:cNvPicPr>
            <a:picLocks noChangeAspect="1"/>
          </p:cNvPicPr>
          <p:nvPr/>
        </p:nvPicPr>
        <p:blipFill>
          <a:blip r:embed="rId2"/>
          <a:stretch>
            <a:fillRect/>
          </a:stretch>
        </p:blipFill>
        <p:spPr>
          <a:xfrm>
            <a:off x="275272" y="1578610"/>
            <a:ext cx="9629775" cy="3314700"/>
          </a:xfrm>
          <a:prstGeom prst="rect">
            <a:avLst/>
          </a:prstGeom>
        </p:spPr>
      </p:pic>
    </p:spTree>
    <p:extLst>
      <p:ext uri="{BB962C8B-B14F-4D97-AF65-F5344CB8AC3E}">
        <p14:creationId xmlns:p14="http://schemas.microsoft.com/office/powerpoint/2010/main" val="1837293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4F4A33F6-5867-4677-A95E-6712F20DDB75}"/>
              </a:ext>
            </a:extLst>
          </p:cNvPr>
          <p:cNvPicPr>
            <a:picLocks noChangeAspect="1"/>
          </p:cNvPicPr>
          <p:nvPr/>
        </p:nvPicPr>
        <p:blipFill>
          <a:blip r:embed="rId2"/>
          <a:stretch>
            <a:fillRect/>
          </a:stretch>
        </p:blipFill>
        <p:spPr>
          <a:xfrm>
            <a:off x="3024187" y="295275"/>
            <a:ext cx="6143625" cy="6267450"/>
          </a:xfrm>
          <a:prstGeom prst="rect">
            <a:avLst/>
          </a:prstGeom>
        </p:spPr>
      </p:pic>
    </p:spTree>
    <p:extLst>
      <p:ext uri="{BB962C8B-B14F-4D97-AF65-F5344CB8AC3E}">
        <p14:creationId xmlns:p14="http://schemas.microsoft.com/office/powerpoint/2010/main" val="4052185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E2CD74B8-5775-417B-AA4F-6527B1417ECF}"/>
              </a:ext>
            </a:extLst>
          </p:cNvPr>
          <p:cNvSpPr/>
          <p:nvPr/>
        </p:nvSpPr>
        <p:spPr>
          <a:xfrm>
            <a:off x="1519227" y="2236232"/>
            <a:ext cx="1886029" cy="646331"/>
          </a:xfrm>
          <a:prstGeom prst="rect">
            <a:avLst/>
          </a:prstGeom>
          <a:noFill/>
        </p:spPr>
        <p:txBody>
          <a:bodyPr wrap="none" lIns="91440" tIns="45720" rIns="91440" bIns="45720">
            <a:spAutoFit/>
          </a:bodyPr>
          <a:lstStyle/>
          <a:p>
            <a:pPr algn="ctr"/>
            <a:r>
              <a:rPr lang="nl-NL" sz="3600" b="0" cap="none" spc="0" dirty="0">
                <a:ln w="0"/>
                <a:solidFill>
                  <a:schemeClr val="tx1"/>
                </a:solidFill>
                <a:effectLst>
                  <a:outerShdw blurRad="38100" dist="19050" dir="2700000" algn="tl" rotWithShape="0">
                    <a:schemeClr val="dk1">
                      <a:alpha val="40000"/>
                    </a:schemeClr>
                  </a:outerShdw>
                </a:effectLst>
              </a:rPr>
              <a:t>Vandaag</a:t>
            </a:r>
          </a:p>
        </p:txBody>
      </p:sp>
      <p:sp>
        <p:nvSpPr>
          <p:cNvPr id="6" name="Rechthoek 5">
            <a:extLst>
              <a:ext uri="{FF2B5EF4-FFF2-40B4-BE49-F238E27FC236}">
                <a16:creationId xmlns:a16="http://schemas.microsoft.com/office/drawing/2014/main" id="{978755B0-5F6B-4756-A39E-A33DB9204076}"/>
              </a:ext>
            </a:extLst>
          </p:cNvPr>
          <p:cNvSpPr/>
          <p:nvPr/>
        </p:nvSpPr>
        <p:spPr>
          <a:xfrm>
            <a:off x="1519227" y="573523"/>
            <a:ext cx="2524153" cy="646331"/>
          </a:xfrm>
          <a:prstGeom prst="rect">
            <a:avLst/>
          </a:prstGeom>
          <a:noFill/>
        </p:spPr>
        <p:txBody>
          <a:bodyPr wrap="none" lIns="91440" tIns="45720" rIns="91440" bIns="45720">
            <a:spAutoFit/>
          </a:bodyPr>
          <a:lstStyle/>
          <a:p>
            <a:pPr algn="ctr"/>
            <a:r>
              <a:rPr lang="nl-NL" sz="3600" b="0" cap="none" spc="0" dirty="0">
                <a:ln w="0"/>
                <a:solidFill>
                  <a:schemeClr val="tx1"/>
                </a:solidFill>
                <a:effectLst>
                  <a:outerShdw blurRad="38100" dist="19050" dir="2700000" algn="tl" rotWithShape="0">
                    <a:schemeClr val="dk1">
                      <a:alpha val="40000"/>
                    </a:schemeClr>
                  </a:outerShdw>
                </a:effectLst>
              </a:rPr>
              <a:t>Vorige keer</a:t>
            </a:r>
          </a:p>
        </p:txBody>
      </p:sp>
      <p:sp>
        <p:nvSpPr>
          <p:cNvPr id="7" name="Tekstvak 6">
            <a:extLst>
              <a:ext uri="{FF2B5EF4-FFF2-40B4-BE49-F238E27FC236}">
                <a16:creationId xmlns:a16="http://schemas.microsoft.com/office/drawing/2014/main" id="{234069F0-F918-4424-98B1-8C1B937534AA}"/>
              </a:ext>
            </a:extLst>
          </p:cNvPr>
          <p:cNvSpPr txBox="1"/>
          <p:nvPr/>
        </p:nvSpPr>
        <p:spPr>
          <a:xfrm>
            <a:off x="1620090" y="1273135"/>
            <a:ext cx="4911473" cy="646331"/>
          </a:xfrm>
          <a:prstGeom prst="rect">
            <a:avLst/>
          </a:prstGeom>
          <a:noFill/>
        </p:spPr>
        <p:txBody>
          <a:bodyPr wrap="none" rtlCol="0">
            <a:spAutoFit/>
          </a:bodyPr>
          <a:lstStyle/>
          <a:p>
            <a:pPr marL="285750" indent="-285750">
              <a:buFontTx/>
              <a:buChar char="-"/>
            </a:pPr>
            <a:r>
              <a:rPr lang="nl-NL" dirty="0"/>
              <a:t>Veilig pedagogisch klimaat </a:t>
            </a:r>
            <a:r>
              <a:rPr lang="nl-NL" dirty="0">
                <a:solidFill>
                  <a:srgbClr val="C00000"/>
                </a:solidFill>
              </a:rPr>
              <a:t>pagina 162-167</a:t>
            </a:r>
            <a:r>
              <a:rPr lang="nl-NL" dirty="0"/>
              <a:t> </a:t>
            </a:r>
          </a:p>
          <a:p>
            <a:r>
              <a:rPr lang="nl-NL" dirty="0"/>
              <a:t>-   Opdracht ideale </a:t>
            </a:r>
            <a:r>
              <a:rPr lang="nl-NL" dirty="0" err="1"/>
              <a:t>vpk</a:t>
            </a:r>
            <a:endParaRPr lang="nl-NL" dirty="0"/>
          </a:p>
        </p:txBody>
      </p:sp>
      <p:sp>
        <p:nvSpPr>
          <p:cNvPr id="9" name="Tekstvak 8">
            <a:extLst>
              <a:ext uri="{FF2B5EF4-FFF2-40B4-BE49-F238E27FC236}">
                <a16:creationId xmlns:a16="http://schemas.microsoft.com/office/drawing/2014/main" id="{52769AB3-E405-44DC-BDDE-6AF463A688F0}"/>
              </a:ext>
            </a:extLst>
          </p:cNvPr>
          <p:cNvSpPr txBox="1"/>
          <p:nvPr/>
        </p:nvSpPr>
        <p:spPr>
          <a:xfrm>
            <a:off x="1704975" y="3067050"/>
            <a:ext cx="7588872" cy="646331"/>
          </a:xfrm>
          <a:prstGeom prst="rect">
            <a:avLst/>
          </a:prstGeom>
          <a:noFill/>
        </p:spPr>
        <p:txBody>
          <a:bodyPr wrap="none" rtlCol="0">
            <a:spAutoFit/>
          </a:bodyPr>
          <a:lstStyle/>
          <a:p>
            <a:pPr marL="342900" indent="-342900">
              <a:buAutoNum type="arabicPeriod"/>
            </a:pPr>
            <a:r>
              <a:rPr lang="nl-NL" dirty="0"/>
              <a:t>Klassenmanagement op schoolniveau: Veel begrippen! </a:t>
            </a:r>
            <a:r>
              <a:rPr lang="nl-NL" dirty="0">
                <a:solidFill>
                  <a:srgbClr val="C00000"/>
                </a:solidFill>
              </a:rPr>
              <a:t>Paragraaf 5.3</a:t>
            </a:r>
            <a:endParaRPr lang="nl-NL" dirty="0"/>
          </a:p>
          <a:p>
            <a:pPr marL="342900" indent="-342900">
              <a:buAutoNum type="arabicPeriod"/>
            </a:pPr>
            <a:r>
              <a:rPr lang="nl-NL" dirty="0"/>
              <a:t>Onderwijsorganisatievormen</a:t>
            </a:r>
            <a:r>
              <a:rPr lang="nl-NL" dirty="0">
                <a:solidFill>
                  <a:srgbClr val="C00000"/>
                </a:solidFill>
              </a:rPr>
              <a:t> Paragraaf 5.4</a:t>
            </a:r>
          </a:p>
        </p:txBody>
      </p:sp>
      <p:sp>
        <p:nvSpPr>
          <p:cNvPr id="10" name="Rechthoek 9">
            <a:extLst>
              <a:ext uri="{FF2B5EF4-FFF2-40B4-BE49-F238E27FC236}">
                <a16:creationId xmlns:a16="http://schemas.microsoft.com/office/drawing/2014/main" id="{5B6404B0-FF93-4123-A357-627168B60076}"/>
              </a:ext>
            </a:extLst>
          </p:cNvPr>
          <p:cNvSpPr/>
          <p:nvPr/>
        </p:nvSpPr>
        <p:spPr>
          <a:xfrm>
            <a:off x="1563597" y="4558010"/>
            <a:ext cx="1797287" cy="646331"/>
          </a:xfrm>
          <a:prstGeom prst="rect">
            <a:avLst/>
          </a:prstGeom>
          <a:noFill/>
        </p:spPr>
        <p:txBody>
          <a:bodyPr wrap="none" lIns="91440" tIns="45720" rIns="91440" bIns="45720">
            <a:spAutoFit/>
          </a:bodyPr>
          <a:lstStyle/>
          <a:p>
            <a:pPr algn="ctr"/>
            <a:r>
              <a:rPr lang="nl-NL" sz="3600" b="0" cap="none" spc="0" dirty="0">
                <a:ln w="0"/>
                <a:solidFill>
                  <a:schemeClr val="tx1"/>
                </a:solidFill>
                <a:effectLst>
                  <a:outerShdw blurRad="38100" dist="19050" dir="2700000" algn="tl" rotWithShape="0">
                    <a:schemeClr val="dk1">
                      <a:alpha val="40000"/>
                    </a:schemeClr>
                  </a:outerShdw>
                </a:effectLst>
              </a:rPr>
              <a:t>Je leert</a:t>
            </a:r>
          </a:p>
        </p:txBody>
      </p:sp>
      <p:sp>
        <p:nvSpPr>
          <p:cNvPr id="11" name="Tekstvak 10">
            <a:extLst>
              <a:ext uri="{FF2B5EF4-FFF2-40B4-BE49-F238E27FC236}">
                <a16:creationId xmlns:a16="http://schemas.microsoft.com/office/drawing/2014/main" id="{548188C1-A0BB-42DD-B4FF-88C35941DCF8}"/>
              </a:ext>
            </a:extLst>
          </p:cNvPr>
          <p:cNvSpPr txBox="1"/>
          <p:nvPr/>
        </p:nvSpPr>
        <p:spPr>
          <a:xfrm>
            <a:off x="1704975" y="5324475"/>
            <a:ext cx="9367308" cy="1477328"/>
          </a:xfrm>
          <a:prstGeom prst="rect">
            <a:avLst/>
          </a:prstGeom>
          <a:noFill/>
        </p:spPr>
        <p:txBody>
          <a:bodyPr wrap="none" rtlCol="0">
            <a:spAutoFit/>
          </a:bodyPr>
          <a:lstStyle/>
          <a:p>
            <a:r>
              <a:rPr lang="nl-NL" dirty="0"/>
              <a:t>Begrippen: didactisch concept, passende leeromgeving, contextrijke omgeving, </a:t>
            </a:r>
          </a:p>
          <a:p>
            <a:r>
              <a:rPr lang="nl-NL" dirty="0"/>
              <a:t>functionaliteit</a:t>
            </a:r>
          </a:p>
          <a:p>
            <a:r>
              <a:rPr lang="nl-NL" dirty="0"/>
              <a:t>Welke aspecten op schoolniveau van belang zijn voor de school als goed leeromgeving</a:t>
            </a:r>
          </a:p>
          <a:p>
            <a:r>
              <a:rPr lang="nl-NL" dirty="0"/>
              <a:t>En als leefomgeving</a:t>
            </a:r>
          </a:p>
          <a:p>
            <a:r>
              <a:rPr lang="nl-NL" dirty="0"/>
              <a:t>Welke organisatie-aspecten in de klas van belang zijn om effectieve lesdagen te krijgen</a:t>
            </a:r>
          </a:p>
        </p:txBody>
      </p:sp>
    </p:spTree>
    <p:extLst>
      <p:ext uri="{BB962C8B-B14F-4D97-AF65-F5344CB8AC3E}">
        <p14:creationId xmlns:p14="http://schemas.microsoft.com/office/powerpoint/2010/main" val="3717083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A2FC66D7-0F48-4823-A058-52007C315D3F}"/>
              </a:ext>
            </a:extLst>
          </p:cNvPr>
          <p:cNvSpPr/>
          <p:nvPr/>
        </p:nvSpPr>
        <p:spPr>
          <a:xfrm>
            <a:off x="800100" y="731341"/>
            <a:ext cx="2542748" cy="923330"/>
          </a:xfrm>
          <a:prstGeom prst="rect">
            <a:avLst/>
          </a:prstGeom>
          <a:noFill/>
        </p:spPr>
        <p:txBody>
          <a:bodyPr wrap="none" lIns="91440" tIns="45720" rIns="91440" bIns="45720">
            <a:spAutoFit/>
          </a:bodyPr>
          <a:lstStyle/>
          <a:p>
            <a:pPr algn="ctr"/>
            <a:r>
              <a:rPr lang="nl-NL" sz="5400" b="0" cap="none" spc="0" dirty="0">
                <a:ln w="0"/>
                <a:solidFill>
                  <a:schemeClr val="tx1"/>
                </a:solidFill>
                <a:effectLst>
                  <a:outerShdw blurRad="38100" dist="19050" dir="2700000" algn="tl" rotWithShape="0">
                    <a:schemeClr val="dk1">
                      <a:alpha val="40000"/>
                    </a:schemeClr>
                  </a:outerShdw>
                </a:effectLst>
              </a:rPr>
              <a:t>Vragen:</a:t>
            </a:r>
          </a:p>
        </p:txBody>
      </p:sp>
      <p:sp>
        <p:nvSpPr>
          <p:cNvPr id="3" name="Tekstvak 2">
            <a:extLst>
              <a:ext uri="{FF2B5EF4-FFF2-40B4-BE49-F238E27FC236}">
                <a16:creationId xmlns:a16="http://schemas.microsoft.com/office/drawing/2014/main" id="{4BC3ADA0-33EE-400F-BBBD-3723BF403DBF}"/>
              </a:ext>
            </a:extLst>
          </p:cNvPr>
          <p:cNvSpPr txBox="1"/>
          <p:nvPr/>
        </p:nvSpPr>
        <p:spPr>
          <a:xfrm>
            <a:off x="800100" y="1971675"/>
            <a:ext cx="11061041" cy="3693319"/>
          </a:xfrm>
          <a:prstGeom prst="rect">
            <a:avLst/>
          </a:prstGeom>
          <a:noFill/>
        </p:spPr>
        <p:txBody>
          <a:bodyPr wrap="none" rtlCol="0">
            <a:spAutoFit/>
          </a:bodyPr>
          <a:lstStyle/>
          <a:p>
            <a:r>
              <a:rPr lang="nl-NL" dirty="0"/>
              <a:t>Beschrijf </a:t>
            </a:r>
            <a:r>
              <a:rPr lang="nl-NL" b="1" dirty="0">
                <a:solidFill>
                  <a:srgbClr val="0070C0"/>
                </a:solidFill>
              </a:rPr>
              <a:t>jouw school </a:t>
            </a:r>
            <a:r>
              <a:rPr lang="nl-NL" dirty="0"/>
              <a:t>voor de anderen aan de hand van de volgende punten:</a:t>
            </a:r>
          </a:p>
          <a:p>
            <a:endParaRPr lang="nl-NL" dirty="0"/>
          </a:p>
          <a:p>
            <a:pPr marL="342900" indent="-342900">
              <a:buAutoNum type="arabicPeriod"/>
            </a:pPr>
            <a:r>
              <a:rPr lang="nl-NL" dirty="0"/>
              <a:t>Kan je iets terugvinden in de inrichting van de school wat iets zegt over wat ze op</a:t>
            </a:r>
          </a:p>
          <a:p>
            <a:r>
              <a:rPr lang="nl-NL" dirty="0"/>
              <a:t>     school belangrijk vinden in de omgang met/ het leren van de kinderen?</a:t>
            </a:r>
          </a:p>
          <a:p>
            <a:endParaRPr lang="nl-NL" dirty="0"/>
          </a:p>
          <a:p>
            <a:r>
              <a:rPr lang="nl-NL" dirty="0"/>
              <a:t>2. Welke kleuren heeft jouw klaslokaal? Wat vind je daarvan?</a:t>
            </a:r>
          </a:p>
          <a:p>
            <a:endParaRPr lang="nl-NL" dirty="0"/>
          </a:p>
          <a:p>
            <a:r>
              <a:rPr lang="nl-NL" dirty="0"/>
              <a:t>3. Is jouw klaslokaal vooral rustig en gestructureerd ingericht, of is er overal van alles</a:t>
            </a:r>
          </a:p>
          <a:p>
            <a:r>
              <a:rPr lang="nl-NL" dirty="0"/>
              <a:t>    te beleven voor de leerlingen? Leg uit!</a:t>
            </a:r>
          </a:p>
          <a:p>
            <a:endParaRPr lang="nl-NL" dirty="0"/>
          </a:p>
          <a:p>
            <a:r>
              <a:rPr lang="nl-NL" dirty="0"/>
              <a:t>4. Zijn er op jouw school ook hoekjes of goede ruimtes waar kinderen zelfstandig kunnen werken?</a:t>
            </a:r>
          </a:p>
          <a:p>
            <a:endParaRPr lang="nl-NL" dirty="0"/>
          </a:p>
          <a:p>
            <a:r>
              <a:rPr lang="nl-NL" dirty="0"/>
              <a:t>5. Wat vind je op school aan ruimte voor ontmoeting van kinderen met elkaar en ontmoeting met ouders?</a:t>
            </a:r>
          </a:p>
        </p:txBody>
      </p:sp>
    </p:spTree>
    <p:extLst>
      <p:ext uri="{BB962C8B-B14F-4D97-AF65-F5344CB8AC3E}">
        <p14:creationId xmlns:p14="http://schemas.microsoft.com/office/powerpoint/2010/main" val="4160110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09CEF78D-BD9D-4713-9EEE-976FE7A144FF}"/>
              </a:ext>
            </a:extLst>
          </p:cNvPr>
          <p:cNvSpPr/>
          <p:nvPr/>
        </p:nvSpPr>
        <p:spPr>
          <a:xfrm>
            <a:off x="290649" y="519410"/>
            <a:ext cx="7819769" cy="646331"/>
          </a:xfrm>
          <a:prstGeom prst="rect">
            <a:avLst/>
          </a:prstGeom>
          <a:noFill/>
        </p:spPr>
        <p:txBody>
          <a:bodyPr wrap="none" lIns="91440" tIns="45720" rIns="91440" bIns="45720">
            <a:spAutoFit/>
          </a:bodyPr>
          <a:lstStyle/>
          <a:p>
            <a:pPr algn="ctr"/>
            <a:r>
              <a:rPr lang="nl-NL" sz="3600" b="0" cap="none" spc="0" dirty="0">
                <a:ln w="0"/>
                <a:solidFill>
                  <a:schemeClr val="tx1"/>
                </a:solidFill>
                <a:effectLst>
                  <a:outerShdw blurRad="38100" dist="19050" dir="2700000" algn="tl" rotWithShape="0">
                    <a:schemeClr val="dk1">
                      <a:alpha val="40000"/>
                    </a:schemeClr>
                  </a:outerShdw>
                </a:effectLst>
              </a:rPr>
              <a:t>Klassenmanagement op schoolniveau</a:t>
            </a:r>
          </a:p>
        </p:txBody>
      </p:sp>
      <p:sp>
        <p:nvSpPr>
          <p:cNvPr id="3" name="Tekstvak 2">
            <a:extLst>
              <a:ext uri="{FF2B5EF4-FFF2-40B4-BE49-F238E27FC236}">
                <a16:creationId xmlns:a16="http://schemas.microsoft.com/office/drawing/2014/main" id="{947CF037-DDE9-42F5-B08C-BDEEE0190E5F}"/>
              </a:ext>
            </a:extLst>
          </p:cNvPr>
          <p:cNvSpPr txBox="1"/>
          <p:nvPr/>
        </p:nvSpPr>
        <p:spPr>
          <a:xfrm>
            <a:off x="400050" y="1165741"/>
            <a:ext cx="10233892" cy="5262979"/>
          </a:xfrm>
          <a:prstGeom prst="rect">
            <a:avLst/>
          </a:prstGeom>
          <a:noFill/>
        </p:spPr>
        <p:txBody>
          <a:bodyPr wrap="none" rtlCol="0">
            <a:spAutoFit/>
          </a:bodyPr>
          <a:lstStyle/>
          <a:p>
            <a:pPr marL="457200" indent="-457200">
              <a:buAutoNum type="arabicPeriod"/>
            </a:pPr>
            <a:r>
              <a:rPr lang="nl-NL" sz="2400" dirty="0"/>
              <a:t>Je visie werk je uit in een </a:t>
            </a:r>
            <a:r>
              <a:rPr lang="nl-NL" sz="2400" b="1" dirty="0"/>
              <a:t>didactisch concept</a:t>
            </a:r>
            <a:r>
              <a:rPr lang="nl-NL" sz="2400" dirty="0"/>
              <a:t>. Daarin staat</a:t>
            </a:r>
          </a:p>
          <a:p>
            <a:r>
              <a:rPr lang="nl-NL" sz="2400" dirty="0"/>
              <a:t>	wat je belangrijk vindt in je lessen (samenwerken, ervaren….)</a:t>
            </a:r>
          </a:p>
          <a:p>
            <a:endParaRPr lang="nl-NL" sz="2400" dirty="0"/>
          </a:p>
          <a:p>
            <a:pPr marL="457200" indent="-457200">
              <a:buAutoNum type="arabicPeriod" startAt="2"/>
            </a:pPr>
            <a:r>
              <a:rPr lang="nl-NL" sz="2400" dirty="0"/>
              <a:t>Een </a:t>
            </a:r>
            <a:r>
              <a:rPr lang="nl-NL" sz="2400" b="1" dirty="0"/>
              <a:t>passende leeromgeving</a:t>
            </a:r>
            <a:r>
              <a:rPr lang="nl-NL" sz="2400" dirty="0"/>
              <a:t>. Passend bij je didactisch concept</a:t>
            </a:r>
          </a:p>
          <a:p>
            <a:pPr marL="457200" indent="-457200">
              <a:buAutoNum type="arabicPeriod" startAt="2"/>
            </a:pPr>
            <a:endParaRPr lang="nl-NL" sz="2400" dirty="0"/>
          </a:p>
          <a:p>
            <a:pPr marL="457200" indent="-457200">
              <a:buAutoNum type="arabicPeriod" startAt="2"/>
            </a:pPr>
            <a:r>
              <a:rPr lang="nl-NL" sz="2400" b="1" dirty="0"/>
              <a:t>Sfeer</a:t>
            </a:r>
            <a:r>
              <a:rPr lang="nl-NL" sz="2400" dirty="0"/>
              <a:t> in de school. Werken met kleuren, verlichting, inrichting</a:t>
            </a:r>
          </a:p>
          <a:p>
            <a:pPr marL="457200" indent="-457200">
              <a:buAutoNum type="arabicPeriod" startAt="2"/>
            </a:pPr>
            <a:endParaRPr lang="nl-NL" sz="2400" dirty="0"/>
          </a:p>
          <a:p>
            <a:pPr marL="457200" indent="-457200">
              <a:buAutoNum type="arabicPeriod" startAt="2"/>
            </a:pPr>
            <a:r>
              <a:rPr lang="nl-NL" sz="2400" dirty="0"/>
              <a:t>(</a:t>
            </a:r>
            <a:r>
              <a:rPr lang="nl-NL" sz="2400" b="1" dirty="0"/>
              <a:t>Context)rijke leeromgeving</a:t>
            </a:r>
            <a:r>
              <a:rPr lang="nl-NL" sz="2400" dirty="0"/>
              <a:t>. Aan de ene kant structuur en rust,</a:t>
            </a:r>
          </a:p>
          <a:p>
            <a:r>
              <a:rPr lang="nl-NL" sz="2400" dirty="0"/>
              <a:t>     aan de andere kant uitdaging, prikkelen, uitnodigen tot ontdekken</a:t>
            </a:r>
          </a:p>
          <a:p>
            <a:endParaRPr lang="nl-NL" sz="2400" dirty="0"/>
          </a:p>
          <a:p>
            <a:r>
              <a:rPr lang="nl-NL" sz="2400" dirty="0"/>
              <a:t>5. </a:t>
            </a:r>
            <a:r>
              <a:rPr lang="nl-NL" sz="2400" b="1" dirty="0"/>
              <a:t>Functioneel inrichten</a:t>
            </a:r>
            <a:r>
              <a:rPr lang="nl-NL" sz="2400" dirty="0"/>
              <a:t>: kunnen samenvoegen, ruimte voor zelfstandig</a:t>
            </a:r>
          </a:p>
          <a:p>
            <a:r>
              <a:rPr lang="nl-NL" sz="2400" dirty="0"/>
              <a:t>    werken, spreekkamers, open leerruimtes, </a:t>
            </a:r>
            <a:r>
              <a:rPr lang="nl-NL" sz="2400" dirty="0" err="1"/>
              <a:t>vakruimtes</a:t>
            </a:r>
            <a:r>
              <a:rPr lang="nl-NL" sz="2400" dirty="0"/>
              <a:t>, overlegruimte</a:t>
            </a:r>
          </a:p>
          <a:p>
            <a:endParaRPr lang="nl-NL" sz="2400" dirty="0"/>
          </a:p>
          <a:p>
            <a:r>
              <a:rPr lang="nl-NL" sz="2400" dirty="0"/>
              <a:t>6. Ruimte voor </a:t>
            </a:r>
            <a:r>
              <a:rPr lang="nl-NL" sz="2400" b="1" dirty="0"/>
              <a:t>ontmoetingsplek</a:t>
            </a:r>
          </a:p>
        </p:txBody>
      </p:sp>
    </p:spTree>
    <p:extLst>
      <p:ext uri="{BB962C8B-B14F-4D97-AF65-F5344CB8AC3E}">
        <p14:creationId xmlns:p14="http://schemas.microsoft.com/office/powerpoint/2010/main" val="1735319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3BBB6475-1790-477B-B581-2272CEBE67DB}"/>
              </a:ext>
            </a:extLst>
          </p:cNvPr>
          <p:cNvPicPr>
            <a:picLocks noChangeAspect="1"/>
          </p:cNvPicPr>
          <p:nvPr/>
        </p:nvPicPr>
        <p:blipFill rotWithShape="1">
          <a:blip r:embed="rId2"/>
          <a:srcRect t="11911" b="11558"/>
          <a:stretch/>
        </p:blipFill>
        <p:spPr>
          <a:xfrm>
            <a:off x="20" y="10"/>
            <a:ext cx="12191980" cy="6857990"/>
          </a:xfrm>
          <a:prstGeom prst="rect">
            <a:avLst/>
          </a:prstGeom>
        </p:spPr>
      </p:pic>
    </p:spTree>
    <p:extLst>
      <p:ext uri="{BB962C8B-B14F-4D97-AF65-F5344CB8AC3E}">
        <p14:creationId xmlns:p14="http://schemas.microsoft.com/office/powerpoint/2010/main" val="296627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BF5679FD-C497-4CF1-A20D-0BB5C2186ED0}"/>
              </a:ext>
            </a:extLst>
          </p:cNvPr>
          <p:cNvPicPr>
            <a:picLocks noChangeAspect="1"/>
          </p:cNvPicPr>
          <p:nvPr/>
        </p:nvPicPr>
        <p:blipFill>
          <a:blip r:embed="rId2"/>
          <a:stretch>
            <a:fillRect/>
          </a:stretch>
        </p:blipFill>
        <p:spPr>
          <a:xfrm>
            <a:off x="511636" y="292723"/>
            <a:ext cx="10379884" cy="6565277"/>
          </a:xfrm>
          <a:prstGeom prst="rect">
            <a:avLst/>
          </a:prstGeom>
        </p:spPr>
      </p:pic>
    </p:spTree>
    <p:extLst>
      <p:ext uri="{BB962C8B-B14F-4D97-AF65-F5344CB8AC3E}">
        <p14:creationId xmlns:p14="http://schemas.microsoft.com/office/powerpoint/2010/main" val="4143519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C59AA342-EE31-4725-BBAC-9E4B4D85A6C2}"/>
              </a:ext>
            </a:extLst>
          </p:cNvPr>
          <p:cNvPicPr>
            <a:picLocks noChangeAspect="1"/>
          </p:cNvPicPr>
          <p:nvPr/>
        </p:nvPicPr>
        <p:blipFill>
          <a:blip r:embed="rId2"/>
          <a:stretch>
            <a:fillRect/>
          </a:stretch>
        </p:blipFill>
        <p:spPr>
          <a:xfrm>
            <a:off x="516362" y="788400"/>
            <a:ext cx="10059430" cy="5281200"/>
          </a:xfrm>
          <a:prstGeom prst="rect">
            <a:avLst/>
          </a:prstGeom>
        </p:spPr>
      </p:pic>
    </p:spTree>
    <p:extLst>
      <p:ext uri="{BB962C8B-B14F-4D97-AF65-F5344CB8AC3E}">
        <p14:creationId xmlns:p14="http://schemas.microsoft.com/office/powerpoint/2010/main" val="3157854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FCC42424-A165-4491-8B59-DC05A53C6C6A}"/>
              </a:ext>
            </a:extLst>
          </p:cNvPr>
          <p:cNvSpPr/>
          <p:nvPr/>
        </p:nvSpPr>
        <p:spPr>
          <a:xfrm>
            <a:off x="372772" y="266016"/>
            <a:ext cx="8893781" cy="646331"/>
          </a:xfrm>
          <a:prstGeom prst="rect">
            <a:avLst/>
          </a:prstGeom>
          <a:noFill/>
        </p:spPr>
        <p:txBody>
          <a:bodyPr wrap="none" lIns="91440" tIns="45720" rIns="91440" bIns="45720">
            <a:spAutoFit/>
          </a:bodyPr>
          <a:lstStyle/>
          <a:p>
            <a:pPr algn="ctr"/>
            <a:r>
              <a:rPr lang="nl-NL" sz="3600" b="0" cap="none" spc="0" dirty="0">
                <a:ln w="0"/>
                <a:solidFill>
                  <a:schemeClr val="tx1"/>
                </a:solidFill>
                <a:effectLst>
                  <a:outerShdw blurRad="38100" dist="19050" dir="2700000" algn="tl" rotWithShape="0">
                    <a:schemeClr val="dk1">
                      <a:alpha val="40000"/>
                    </a:schemeClr>
                  </a:outerShdw>
                </a:effectLst>
              </a:rPr>
              <a:t>5.4 Onderwijsorganisatievormen </a:t>
            </a:r>
            <a:r>
              <a:rPr lang="nl-NL" sz="2400" b="0" cap="none" spc="0" dirty="0">
                <a:ln w="0"/>
                <a:solidFill>
                  <a:srgbClr val="C00000"/>
                </a:solidFill>
                <a:effectLst>
                  <a:outerShdw blurRad="38100" dist="19050" dir="2700000" algn="tl" rotWithShape="0">
                    <a:schemeClr val="dk1">
                      <a:alpha val="40000"/>
                    </a:schemeClr>
                  </a:outerShdw>
                </a:effectLst>
              </a:rPr>
              <a:t> </a:t>
            </a:r>
            <a:r>
              <a:rPr lang="nl-NL" sz="2400" b="0" cap="none" spc="0" dirty="0" err="1">
                <a:ln w="0"/>
                <a:solidFill>
                  <a:srgbClr val="C00000"/>
                </a:solidFill>
                <a:effectLst>
                  <a:outerShdw blurRad="38100" dist="19050" dir="2700000" algn="tl" rotWithShape="0">
                    <a:schemeClr val="dk1">
                      <a:alpha val="40000"/>
                    </a:schemeClr>
                  </a:outerShdw>
                </a:effectLst>
              </a:rPr>
              <a:t>pag</a:t>
            </a:r>
            <a:r>
              <a:rPr lang="nl-NL" sz="2400" b="0" cap="none" spc="0" dirty="0">
                <a:ln w="0"/>
                <a:solidFill>
                  <a:srgbClr val="C00000"/>
                </a:solidFill>
                <a:effectLst>
                  <a:outerShdw blurRad="38100" dist="19050" dir="2700000" algn="tl" rotWithShape="0">
                    <a:schemeClr val="dk1">
                      <a:alpha val="40000"/>
                    </a:schemeClr>
                  </a:outerShdw>
                </a:effectLst>
              </a:rPr>
              <a:t> 172-177)</a:t>
            </a:r>
            <a:endParaRPr lang="nl-NL" sz="3600" b="0" cap="none" spc="0" dirty="0">
              <a:ln w="0"/>
              <a:solidFill>
                <a:schemeClr val="tx1"/>
              </a:solidFill>
              <a:effectLst>
                <a:outerShdw blurRad="38100" dist="19050" dir="2700000" algn="tl" rotWithShape="0">
                  <a:schemeClr val="dk1">
                    <a:alpha val="40000"/>
                  </a:schemeClr>
                </a:outerShdw>
              </a:effectLst>
            </a:endParaRPr>
          </a:p>
        </p:txBody>
      </p:sp>
      <p:sp>
        <p:nvSpPr>
          <p:cNvPr id="3" name="Tekstvak 2">
            <a:extLst>
              <a:ext uri="{FF2B5EF4-FFF2-40B4-BE49-F238E27FC236}">
                <a16:creationId xmlns:a16="http://schemas.microsoft.com/office/drawing/2014/main" id="{43B1A868-9B23-488C-9CF9-D1FECD7EAF8A}"/>
              </a:ext>
            </a:extLst>
          </p:cNvPr>
          <p:cNvSpPr txBox="1"/>
          <p:nvPr/>
        </p:nvSpPr>
        <p:spPr>
          <a:xfrm>
            <a:off x="464253" y="946666"/>
            <a:ext cx="9358652" cy="369332"/>
          </a:xfrm>
          <a:prstGeom prst="rect">
            <a:avLst/>
          </a:prstGeom>
          <a:noFill/>
        </p:spPr>
        <p:txBody>
          <a:bodyPr wrap="none" rtlCol="0">
            <a:spAutoFit/>
          </a:bodyPr>
          <a:lstStyle/>
          <a:p>
            <a:r>
              <a:rPr lang="nl-NL" dirty="0"/>
              <a:t>Wat zijn aandachtspunten in je organisatie in de klas, zodat je effectief onderwijs geeft?</a:t>
            </a:r>
          </a:p>
        </p:txBody>
      </p:sp>
      <p:sp>
        <p:nvSpPr>
          <p:cNvPr id="4" name="Tekstvak 3">
            <a:extLst>
              <a:ext uri="{FF2B5EF4-FFF2-40B4-BE49-F238E27FC236}">
                <a16:creationId xmlns:a16="http://schemas.microsoft.com/office/drawing/2014/main" id="{895CFE62-FCC5-4989-863D-93D61ADF7C9D}"/>
              </a:ext>
            </a:extLst>
          </p:cNvPr>
          <p:cNvSpPr txBox="1"/>
          <p:nvPr/>
        </p:nvSpPr>
        <p:spPr>
          <a:xfrm>
            <a:off x="464253" y="2000250"/>
            <a:ext cx="11048217" cy="3139321"/>
          </a:xfrm>
          <a:prstGeom prst="rect">
            <a:avLst/>
          </a:prstGeom>
          <a:noFill/>
        </p:spPr>
        <p:txBody>
          <a:bodyPr wrap="none" rtlCol="0">
            <a:spAutoFit/>
          </a:bodyPr>
          <a:lstStyle/>
          <a:p>
            <a:pPr marL="342900" indent="-342900">
              <a:buAutoNum type="arabicPeriod"/>
            </a:pPr>
            <a:r>
              <a:rPr lang="nl-NL" dirty="0"/>
              <a:t>De kring. Wanneer is dit handig?</a:t>
            </a:r>
          </a:p>
          <a:p>
            <a:pPr marL="342900" indent="-342900">
              <a:buAutoNum type="arabicPeriod"/>
            </a:pPr>
            <a:endParaRPr lang="nl-NL" dirty="0"/>
          </a:p>
          <a:p>
            <a:pPr marL="342900" indent="-342900">
              <a:buAutoNum type="arabicPeriod"/>
            </a:pPr>
            <a:r>
              <a:rPr lang="nl-NL" dirty="0"/>
              <a:t>Werken in hoeken. Waarom zou je dat doen?</a:t>
            </a:r>
          </a:p>
          <a:p>
            <a:pPr marL="342900" indent="-342900">
              <a:buAutoNum type="arabicPeriod"/>
            </a:pPr>
            <a:endParaRPr lang="nl-NL" dirty="0"/>
          </a:p>
          <a:p>
            <a:pPr marL="342900" indent="-342900">
              <a:buAutoNum type="arabicPeriod"/>
            </a:pPr>
            <a:r>
              <a:rPr lang="nl-NL" dirty="0"/>
              <a:t>Tafelgroepen: waarom? Hoe? Hoe vaak wisselen?</a:t>
            </a:r>
          </a:p>
          <a:p>
            <a:pPr marL="342900" indent="-342900">
              <a:buAutoNum type="arabicPeriod"/>
            </a:pPr>
            <a:endParaRPr lang="nl-NL" dirty="0"/>
          </a:p>
          <a:p>
            <a:pPr marL="342900" indent="-342900">
              <a:buAutoNum type="arabicPeriod"/>
            </a:pPr>
            <a:r>
              <a:rPr lang="nl-NL" dirty="0"/>
              <a:t>Wisselingen: heel belangrijk, maar waarom?</a:t>
            </a:r>
          </a:p>
          <a:p>
            <a:pPr marL="342900" indent="-342900">
              <a:buAutoNum type="arabicPeriod"/>
            </a:pPr>
            <a:endParaRPr lang="nl-NL" dirty="0"/>
          </a:p>
          <a:p>
            <a:pPr marL="342900" indent="-342900">
              <a:buAutoNum type="arabicPeriod"/>
            </a:pPr>
            <a:r>
              <a:rPr lang="nl-NL" dirty="0"/>
              <a:t>Structureren: je organisatie voorbereiden, hoe begin je?, handhaven van regels en routine, opruimen</a:t>
            </a:r>
          </a:p>
          <a:p>
            <a:pPr marL="342900" indent="-342900">
              <a:buAutoNum type="arabicPeriod"/>
            </a:pPr>
            <a:endParaRPr lang="nl-NL" dirty="0"/>
          </a:p>
          <a:p>
            <a:pPr marL="342900" indent="-342900">
              <a:buAutoNum type="arabicPeriod"/>
            </a:pPr>
            <a:endParaRPr lang="nl-NL" dirty="0"/>
          </a:p>
        </p:txBody>
      </p:sp>
    </p:spTree>
    <p:extLst>
      <p:ext uri="{BB962C8B-B14F-4D97-AF65-F5344CB8AC3E}">
        <p14:creationId xmlns:p14="http://schemas.microsoft.com/office/powerpoint/2010/main" val="1342691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0C04584D-A983-42FD-849D-ED30BCD04DFE}"/>
              </a:ext>
            </a:extLst>
          </p:cNvPr>
          <p:cNvSpPr txBox="1"/>
          <p:nvPr/>
        </p:nvSpPr>
        <p:spPr>
          <a:xfrm>
            <a:off x="1600200" y="1343025"/>
            <a:ext cx="7740709" cy="4462760"/>
          </a:xfrm>
          <a:prstGeom prst="rect">
            <a:avLst/>
          </a:prstGeom>
          <a:noFill/>
        </p:spPr>
        <p:txBody>
          <a:bodyPr wrap="none" rtlCol="0">
            <a:spAutoFit/>
          </a:bodyPr>
          <a:lstStyle/>
          <a:p>
            <a:r>
              <a:rPr lang="nl-NL" sz="3200" b="1" dirty="0"/>
              <a:t>De kring</a:t>
            </a:r>
          </a:p>
          <a:p>
            <a:endParaRPr lang="nl-NL" dirty="0"/>
          </a:p>
          <a:p>
            <a:r>
              <a:rPr lang="nl-NL" dirty="0"/>
              <a:t>Doelen in de kring:</a:t>
            </a:r>
          </a:p>
          <a:p>
            <a:endParaRPr lang="nl-NL" dirty="0"/>
          </a:p>
          <a:p>
            <a:r>
              <a:rPr lang="nl-NL" dirty="0"/>
              <a:t>1. Sociale vaardigheden oefenen. Bijv. vertelkring : luisteren naar elkaar</a:t>
            </a:r>
          </a:p>
          <a:p>
            <a:endParaRPr lang="nl-NL" dirty="0"/>
          </a:p>
          <a:p>
            <a:r>
              <a:rPr lang="nl-NL" dirty="0"/>
              <a:t>2. Aan ontwikkeling werken. Bijv. rekenen en taal, filmpje</a:t>
            </a:r>
          </a:p>
          <a:p>
            <a:endParaRPr lang="nl-NL" dirty="0"/>
          </a:p>
          <a:p>
            <a:r>
              <a:rPr lang="nl-NL" dirty="0"/>
              <a:t>3. Bidden</a:t>
            </a:r>
          </a:p>
          <a:p>
            <a:endParaRPr lang="nl-NL" dirty="0"/>
          </a:p>
          <a:p>
            <a:r>
              <a:rPr lang="nl-NL" dirty="0"/>
              <a:t>4. Plannen, bijv. dagritmekaarten onderbouw</a:t>
            </a:r>
          </a:p>
          <a:p>
            <a:endParaRPr lang="nl-NL" dirty="0"/>
          </a:p>
          <a:p>
            <a:r>
              <a:rPr lang="nl-NL" dirty="0"/>
              <a:t>5. Evaluatie, </a:t>
            </a:r>
            <a:r>
              <a:rPr lang="nl-NL" dirty="0" err="1"/>
              <a:t>terugvertellen</a:t>
            </a:r>
            <a:r>
              <a:rPr lang="nl-NL" dirty="0"/>
              <a:t> van de dag/ uitdelen werk</a:t>
            </a:r>
          </a:p>
          <a:p>
            <a:endParaRPr lang="nl-NL" dirty="0"/>
          </a:p>
          <a:p>
            <a:r>
              <a:rPr lang="nl-NL" dirty="0"/>
              <a:t>*</a:t>
            </a:r>
            <a:r>
              <a:rPr lang="nl-NL" b="1" dirty="0"/>
              <a:t>kleine kring en grote kring</a:t>
            </a:r>
            <a:endParaRPr lang="nl-NL" dirty="0"/>
          </a:p>
        </p:txBody>
      </p:sp>
    </p:spTree>
    <p:extLst>
      <p:ext uri="{BB962C8B-B14F-4D97-AF65-F5344CB8AC3E}">
        <p14:creationId xmlns:p14="http://schemas.microsoft.com/office/powerpoint/2010/main" val="4020579374"/>
      </p:ext>
    </p:extLst>
  </p:cSld>
  <p:clrMapOvr>
    <a:masterClrMapping/>
  </p:clrMapOvr>
</p:sld>
</file>

<file path=ppt/theme/theme1.xml><?xml version="1.0" encoding="utf-8"?>
<a:theme xmlns:a="http://schemas.openxmlformats.org/drawingml/2006/main" name="BrushVTI">
  <a:themeElements>
    <a:clrScheme name="AnalogousFromDarkSeedLeftStep">
      <a:dk1>
        <a:srgbClr val="000000"/>
      </a:dk1>
      <a:lt1>
        <a:srgbClr val="FFFFFF"/>
      </a:lt1>
      <a:dk2>
        <a:srgbClr val="412439"/>
      </a:dk2>
      <a:lt2>
        <a:srgbClr val="E2E5E8"/>
      </a:lt2>
      <a:accent1>
        <a:srgbClr val="E58A23"/>
      </a:accent1>
      <a:accent2>
        <a:srgbClr val="D52D17"/>
      </a:accent2>
      <a:accent3>
        <a:srgbClr val="E72962"/>
      </a:accent3>
      <a:accent4>
        <a:srgbClr val="D5179F"/>
      </a:accent4>
      <a:accent5>
        <a:srgbClr val="CD29E7"/>
      </a:accent5>
      <a:accent6>
        <a:srgbClr val="782AD8"/>
      </a:accent6>
      <a:hlink>
        <a:srgbClr val="BF3FBB"/>
      </a:hlink>
      <a:folHlink>
        <a:srgbClr val="7F7F7F"/>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otalTime>537</TotalTime>
  <Words>794</Words>
  <Application>Microsoft Office PowerPoint</Application>
  <PresentationFormat>Breedbeeld</PresentationFormat>
  <Paragraphs>116</Paragraphs>
  <Slides>16</Slides>
  <Notes>0</Notes>
  <HiddenSlides>0</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16</vt:i4>
      </vt:variant>
    </vt:vector>
  </HeadingPairs>
  <TitlesOfParts>
    <vt:vector size="23" baseType="lpstr">
      <vt:lpstr>Arial</vt:lpstr>
      <vt:lpstr>Century Gothic</vt:lpstr>
      <vt:lpstr>Elephant</vt:lpstr>
      <vt:lpstr>Trebuchet MS</vt:lpstr>
      <vt:lpstr>Wingdings 3</vt:lpstr>
      <vt:lpstr>BrushVTI</vt:lpstr>
      <vt:lpstr>Facet</vt:lpstr>
      <vt:lpstr>Les 3 klassenmanagement</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2 klassenmanagement</dc:title>
  <dc:creator>Laura Beeftink</dc:creator>
  <cp:lastModifiedBy>Laura Beeftink</cp:lastModifiedBy>
  <cp:revision>21</cp:revision>
  <dcterms:created xsi:type="dcterms:W3CDTF">2020-09-21T16:16:56Z</dcterms:created>
  <dcterms:modified xsi:type="dcterms:W3CDTF">2021-08-24T07:24:59Z</dcterms:modified>
</cp:coreProperties>
</file>